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82" r:id="rId3"/>
    <p:sldId id="257" r:id="rId4"/>
    <p:sldId id="259" r:id="rId5"/>
    <p:sldId id="260" r:id="rId6"/>
    <p:sldId id="283" r:id="rId7"/>
    <p:sldId id="286" r:id="rId8"/>
    <p:sldId id="285" r:id="rId9"/>
    <p:sldId id="284" r:id="rId10"/>
    <p:sldId id="258" r:id="rId11"/>
    <p:sldId id="262" r:id="rId12"/>
    <p:sldId id="276" r:id="rId13"/>
    <p:sldId id="277" r:id="rId14"/>
    <p:sldId id="278" r:id="rId15"/>
    <p:sldId id="279" r:id="rId16"/>
    <p:sldId id="280" r:id="rId17"/>
    <p:sldId id="273" r:id="rId18"/>
    <p:sldId id="274" r:id="rId19"/>
    <p:sldId id="275" r:id="rId20"/>
    <p:sldId id="26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21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4E0810-6F71-4E9C-8CA9-68C70BC61E1E}"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4E0810-6F71-4E9C-8CA9-68C70BC61E1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F74E0810-6F71-4E9C-8CA9-68C70BC61E1E}"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F74E0810-6F71-4E9C-8CA9-68C70BC61E1E}"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4E0810-6F71-4E9C-8CA9-68C70BC61E1E}"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0886F576-DF9C-4A29-9DD5-CDDE2AAF3A69}" type="datetimeFigureOut">
              <a:rPr lang="ru-RU" smtClean="0"/>
              <a:pPr/>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4E0810-6F71-4E9C-8CA9-68C70BC61E1E}"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F74E0810-6F71-4E9C-8CA9-68C70BC61E1E}"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F74E0810-6F71-4E9C-8CA9-68C70BC61E1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4E0810-6F71-4E9C-8CA9-68C70BC61E1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4E0810-6F71-4E9C-8CA9-68C70BC61E1E}"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0886F576-DF9C-4A29-9DD5-CDDE2AAF3A69}" type="datetimeFigureOut">
              <a:rPr lang="ru-RU" smtClean="0"/>
              <a:pPr/>
              <a:t>03.07.2018</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F74E0810-6F71-4E9C-8CA9-68C70BC61E1E}"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0886F576-DF9C-4A29-9DD5-CDDE2AAF3A69}" type="datetimeFigureOut">
              <a:rPr lang="ru-RU" smtClean="0"/>
              <a:pPr/>
              <a:t>03.07.2018</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86F576-DF9C-4A29-9DD5-CDDE2AAF3A69}" type="datetimeFigureOut">
              <a:rPr lang="ru-RU" smtClean="0"/>
              <a:pPr/>
              <a:t>03.07.2018</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4E0810-6F71-4E9C-8CA9-68C70BC61E1E}"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988840"/>
            <a:ext cx="9351214" cy="1470025"/>
          </a:xfrm>
        </p:spPr>
        <p:txBody>
          <a:bodyPr>
            <a:scene3d>
              <a:camera prst="perspectiveHeroicExtremeRightFacing"/>
              <a:lightRig rig="brightRoom" dir="t"/>
            </a:scene3d>
            <a:sp3d contourW="6350" prstMaterial="plastic">
              <a:bevelT w="20320" h="20320" prst="angle"/>
              <a:contourClr>
                <a:schemeClr val="accent1">
                  <a:tint val="100000"/>
                  <a:shade val="100000"/>
                  <a:hueMod val="100000"/>
                  <a:satMod val="100000"/>
                </a:schemeClr>
              </a:contourClr>
            </a:sp3d>
          </a:bodyPr>
          <a:lstStyle/>
          <a:p>
            <a:r>
              <a:rPr lang="kk-KZ" b="1" spc="0" dirty="0" smtClean="0">
                <a:ln/>
                <a:solidFill>
                  <a:srgbClr val="FF0000"/>
                </a:solidFill>
                <a:effectLst>
                  <a:glow rad="139700">
                    <a:schemeClr val="accent5">
                      <a:satMod val="175000"/>
                      <a:alpha val="40000"/>
                    </a:schemeClr>
                  </a:glow>
                  <a:outerShdw blurRad="19685" dist="12700" dir="5400000" algn="tl" rotWithShape="0">
                    <a:schemeClr val="accent1">
                      <a:satMod val="130000"/>
                      <a:alpha val="60000"/>
                    </a:schemeClr>
                  </a:outerShdw>
                  <a:reflection blurRad="6350" stA="55000" endA="50" endPos="85000" dist="60007" dir="5400000" sy="-100000" algn="bl" rotWithShape="0"/>
                </a:effectLst>
              </a:rPr>
              <a:t>МАМАНДЫҒЫМ – МАҚТАНЫШЫМ! </a:t>
            </a:r>
            <a:endParaRPr lang="ru-RU" b="1" spc="0" dirty="0">
              <a:ln/>
              <a:solidFill>
                <a:srgbClr val="FF0000"/>
              </a:solidFill>
              <a:effectLst>
                <a:glow rad="139700">
                  <a:schemeClr val="accent5">
                    <a:satMod val="175000"/>
                    <a:alpha val="40000"/>
                  </a:schemeClr>
                </a:glow>
                <a:outerShdw blurRad="19685" dist="12700" dir="5400000" algn="tl" rotWithShape="0">
                  <a:schemeClr val="accent1">
                    <a:satMod val="130000"/>
                    <a:alpha val="60000"/>
                  </a:schemeClr>
                </a:outerShdw>
                <a:reflection blurRad="6350" stA="55000" endA="50" endPos="85000" dist="60007" dir="5400000" sy="-100000" algn="bl" rotWithShape="0"/>
              </a:effectLst>
            </a:endParaRPr>
          </a:p>
        </p:txBody>
      </p:sp>
      <p:pic>
        <p:nvPicPr>
          <p:cNvPr id="3" name="Picture 5" descr="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138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84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09415">
            <a:off x="419637" y="3740524"/>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39581">
            <a:off x="4231157" y="3277936"/>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0015">
            <a:off x="4449241" y="1031053"/>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08" y="1525538"/>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sz="quarter" idx="1"/>
          </p:nvPr>
        </p:nvSpPr>
        <p:spPr>
          <a:xfrm>
            <a:off x="1115616" y="764704"/>
            <a:ext cx="6777317" cy="5400600"/>
          </a:xfrm>
        </p:spPr>
        <p:txBody>
          <a:bodyPr>
            <a:normAutofit fontScale="92500" lnSpcReduction="20000"/>
          </a:bodyPr>
          <a:lstStyle/>
          <a:p>
            <a:pPr marL="68580" indent="0" algn="just">
              <a:lnSpc>
                <a:spcPct val="150000"/>
              </a:lnSpc>
              <a:buNone/>
            </a:pPr>
            <a:r>
              <a:rPr lang="kk-KZ" b="1" dirty="0" smtClean="0">
                <a:solidFill>
                  <a:schemeClr val="accent2"/>
                </a:solidFill>
                <a:latin typeface="Times New Roman" pitchFamily="18" charset="0"/>
                <a:cs typeface="Times New Roman" pitchFamily="18" charset="0"/>
              </a:rPr>
              <a:t>«Адам екі түрлі жағдайда қателеспеуі керек: бірі – жар таңдағанда, екіншісі – мамандық таңдағанда»...</a:t>
            </a:r>
          </a:p>
          <a:p>
            <a:pPr marL="68580" indent="0" algn="just">
              <a:lnSpc>
                <a:spcPct val="150000"/>
              </a:lnSpc>
              <a:buNone/>
            </a:pPr>
            <a:r>
              <a:rPr lang="kk-KZ" b="1" dirty="0" smtClean="0">
                <a:solidFill>
                  <a:schemeClr val="accent2"/>
                </a:solidFill>
                <a:latin typeface="Times New Roman" pitchFamily="18" charset="0"/>
                <a:cs typeface="Times New Roman" pitchFamily="18" charset="0"/>
              </a:rPr>
              <a:t>«Мамандық» сөзі латын сөзінен шыққан, «жұрт алдында сөйлеу, жариялау» деген мағынанын береді.</a:t>
            </a:r>
          </a:p>
          <a:p>
            <a:pPr marL="68580" indent="0" algn="just">
              <a:lnSpc>
                <a:spcPct val="150000"/>
              </a:lnSpc>
              <a:buNone/>
            </a:pPr>
            <a:r>
              <a:rPr lang="kk-KZ" b="1" dirty="0" smtClean="0">
                <a:solidFill>
                  <a:schemeClr val="accent2"/>
                </a:solidFill>
                <a:latin typeface="Times New Roman" pitchFamily="18" charset="0"/>
                <a:cs typeface="Times New Roman" pitchFamily="18" charset="0"/>
              </a:rPr>
              <a:t>Заман өзгерген сайын, адам да жетіліп, нарықты қарым-қатынас пайда болды. Қоғам дамып, дүниеге түрлі жұмыстар, сәйкесінше мамандықтар келді.</a:t>
            </a:r>
            <a:endParaRPr lang="ru-RU"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988744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971600" y="692696"/>
            <a:ext cx="7200800" cy="5139779"/>
          </a:xfrm>
          <a:prstGeom prst="rect">
            <a:avLst/>
          </a:prstGeom>
          <a:noFill/>
          <a:ln w="9525">
            <a:noFill/>
            <a:miter lim="800000"/>
            <a:headEnd/>
            <a:tailEnd/>
          </a:ln>
          <a:effectLst/>
        </p:spPr>
      </p:pic>
    </p:spTree>
    <p:extLst>
      <p:ext uri="{BB962C8B-B14F-4D97-AF65-F5344CB8AC3E}">
        <p14:creationId xmlns:p14="http://schemas.microsoft.com/office/powerpoint/2010/main" val="18536883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260648"/>
            <a:ext cx="7024744" cy="864096"/>
          </a:xfrm>
        </p:spPr>
        <p:txBody>
          <a:bodyPr/>
          <a:lstStyle/>
          <a:p>
            <a:pPr algn="ctr"/>
            <a:r>
              <a:rPr lang="kk-KZ" dirty="0" smtClean="0">
                <a:solidFill>
                  <a:srgbClr val="FF0000"/>
                </a:solidFill>
                <a:latin typeface="Times New Roman" pitchFamily="18" charset="0"/>
                <a:cs typeface="Times New Roman" pitchFamily="18" charset="0"/>
              </a:rPr>
              <a:t>Мастер </a:t>
            </a:r>
            <a:r>
              <a:rPr lang="ru-RU" dirty="0" smtClean="0">
                <a:solidFill>
                  <a:srgbClr val="FF0000"/>
                </a:solidFill>
                <a:latin typeface="Times New Roman" pitchFamily="18" charset="0"/>
                <a:cs typeface="Times New Roman" pitchFamily="18" charset="0"/>
              </a:rPr>
              <a:t>-</a:t>
            </a:r>
            <a:r>
              <a:rPr lang="kk-KZ" dirty="0" smtClean="0">
                <a:solidFill>
                  <a:srgbClr val="FF0000"/>
                </a:solidFill>
                <a:latin typeface="Times New Roman" pitchFamily="18" charset="0"/>
                <a:cs typeface="Times New Roman" pitchFamily="18" charset="0"/>
              </a:rPr>
              <a:t>класс</a:t>
            </a:r>
            <a:endParaRPr lang="ru-RU"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cstate="print"/>
          <a:stretch>
            <a:fillRect/>
          </a:stretch>
        </p:blipFill>
        <p:spPr bwMode="auto">
          <a:xfrm>
            <a:off x="989662" y="1689273"/>
            <a:ext cx="7128164" cy="424780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476672"/>
            <a:ext cx="7024744" cy="792088"/>
          </a:xfrm>
        </p:spPr>
        <p:txBody>
          <a:bodyPr/>
          <a:lstStyle/>
          <a:p>
            <a:pPr algn="ctr"/>
            <a:r>
              <a:rPr lang="kk-KZ" dirty="0" smtClean="0">
                <a:solidFill>
                  <a:srgbClr val="FF0000"/>
                </a:solidFill>
                <a:latin typeface="Times New Roman" pitchFamily="18" charset="0"/>
                <a:cs typeface="Times New Roman" pitchFamily="18" charset="0"/>
              </a:rPr>
              <a:t>Үй жануарларын бекіту</a:t>
            </a:r>
            <a:endParaRPr lang="ru-RU"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tretch>
            <a:fillRect/>
          </a:stretch>
        </p:blipFill>
        <p:spPr bwMode="auto">
          <a:xfrm>
            <a:off x="1024991" y="1653944"/>
            <a:ext cx="7057505" cy="431846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15416"/>
            <a:ext cx="7024744" cy="1584176"/>
          </a:xfrm>
        </p:spPr>
        <p:txBody>
          <a:bodyPr>
            <a:normAutofit/>
          </a:bodyPr>
          <a:lstStyle/>
          <a:p>
            <a:pPr algn="ctr"/>
            <a:r>
              <a:rPr lang="kk-KZ" dirty="0" smtClean="0"/>
              <a:t> </a:t>
            </a:r>
            <a:r>
              <a:rPr lang="kk-KZ" dirty="0" smtClean="0">
                <a:solidFill>
                  <a:srgbClr val="FF0000"/>
                </a:solidFill>
                <a:latin typeface="Times New Roman" pitchFamily="18" charset="0"/>
                <a:cs typeface="Times New Roman" pitchFamily="18" charset="0"/>
              </a:rPr>
              <a:t>“Біз таңдаған </a:t>
            </a:r>
            <a:r>
              <a:rPr lang="ru-RU" dirty="0" smtClean="0">
                <a:solidFill>
                  <a:srgbClr val="FF0000"/>
                </a:solidFill>
                <a:latin typeface="Times New Roman" pitchFamily="18" charset="0"/>
                <a:cs typeface="Times New Roman" pitchFamily="18" charset="0"/>
              </a:rPr>
              <a:t>- </a:t>
            </a:r>
            <a:r>
              <a:rPr lang="kk-KZ" dirty="0" smtClean="0">
                <a:solidFill>
                  <a:srgbClr val="FF0000"/>
                </a:solidFill>
                <a:latin typeface="Times New Roman" pitchFamily="18" charset="0"/>
                <a:cs typeface="Times New Roman" pitchFamily="18" charset="0"/>
              </a:rPr>
              <a:t>мамандық “атты кәсіби шеберлік сайысы</a:t>
            </a:r>
            <a:endParaRPr lang="ru-RU"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sz="quarter" idx="1"/>
          </p:nvPr>
        </p:nvPicPr>
        <p:blipFill>
          <a:blip r:embed="rId2" cstate="print"/>
          <a:stretch>
            <a:fillRect/>
          </a:stretch>
        </p:blipFill>
        <p:spPr bwMode="auto">
          <a:xfrm>
            <a:off x="989662" y="1797338"/>
            <a:ext cx="7128164" cy="403167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260648"/>
            <a:ext cx="7024744" cy="792088"/>
          </a:xfrm>
        </p:spPr>
        <p:txBody>
          <a:bodyPr>
            <a:normAutofit/>
          </a:bodyPr>
          <a:lstStyle/>
          <a:p>
            <a:pPr algn="ctr"/>
            <a:r>
              <a:rPr lang="ru-RU" dirty="0" smtClean="0"/>
              <a:t> </a:t>
            </a:r>
            <a:r>
              <a:rPr lang="ru-RU" dirty="0" err="1" smtClean="0">
                <a:solidFill>
                  <a:srgbClr val="FF0000"/>
                </a:solidFill>
                <a:latin typeface="Times New Roman" pitchFamily="18" charset="0"/>
                <a:cs typeface="Times New Roman" pitchFamily="18" charset="0"/>
              </a:rPr>
              <a:t>Мектеп</a:t>
            </a:r>
            <a:r>
              <a:rPr lang="ru-RU" dirty="0" smtClean="0">
                <a:solidFill>
                  <a:srgbClr val="FF0000"/>
                </a:solidFill>
                <a:latin typeface="Times New Roman" pitchFamily="18" charset="0"/>
                <a:cs typeface="Times New Roman" pitchFamily="18" charset="0"/>
              </a:rPr>
              <a:t> о</a:t>
            </a:r>
            <a:r>
              <a:rPr lang="kk-KZ" dirty="0" smtClean="0">
                <a:solidFill>
                  <a:srgbClr val="FF0000"/>
                </a:solidFill>
                <a:latin typeface="Times New Roman" pitchFamily="18" charset="0"/>
                <a:cs typeface="Times New Roman" pitchFamily="18" charset="0"/>
              </a:rPr>
              <a:t>қ</a:t>
            </a:r>
            <a:r>
              <a:rPr lang="ru-RU" dirty="0" err="1" smtClean="0">
                <a:solidFill>
                  <a:srgbClr val="FF0000"/>
                </a:solidFill>
                <a:latin typeface="Times New Roman" pitchFamily="18" charset="0"/>
                <a:cs typeface="Times New Roman" pitchFamily="18" charset="0"/>
              </a:rPr>
              <a:t>ушыларымен</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кездесу</a:t>
            </a:r>
            <a:endParaRPr lang="ru-RU" dirty="0">
              <a:solidFill>
                <a:srgbClr val="FF0000"/>
              </a:solidFill>
              <a:latin typeface="Times New Roman" pitchFamily="18" charset="0"/>
              <a:cs typeface="Times New Roman" pitchFamily="18" charset="0"/>
            </a:endParaRPr>
          </a:p>
        </p:txBody>
      </p:sp>
      <p:pic>
        <p:nvPicPr>
          <p:cNvPr id="5122" name="Picture 2"/>
          <p:cNvPicPr>
            <a:picLocks noGrp="1" noChangeAspect="1" noChangeArrowheads="1"/>
          </p:cNvPicPr>
          <p:nvPr>
            <p:ph sz="quarter" idx="1"/>
          </p:nvPr>
        </p:nvPicPr>
        <p:blipFill>
          <a:blip r:embed="rId2" cstate="print"/>
          <a:stretch>
            <a:fillRect/>
          </a:stretch>
        </p:blipFill>
        <p:spPr bwMode="auto">
          <a:xfrm>
            <a:off x="1024991" y="1545878"/>
            <a:ext cx="7057505" cy="453459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992888" cy="1080120"/>
          </a:xfrm>
        </p:spPr>
        <p:txBody>
          <a:bodyPr>
            <a:normAutofit fontScale="90000"/>
          </a:bodyPr>
          <a:lstStyle/>
          <a:p>
            <a:pPr algn="ctr"/>
            <a:r>
              <a:rPr lang="kk-KZ" dirty="0" smtClean="0">
                <a:solidFill>
                  <a:srgbClr val="FF0000"/>
                </a:solidFill>
                <a:latin typeface="Times New Roman" pitchFamily="18" charset="0"/>
                <a:cs typeface="Times New Roman" pitchFamily="18" charset="0"/>
              </a:rPr>
              <a:t>Студенттердің теорияны тәжірибемен ұштастыру кезеңі</a:t>
            </a:r>
            <a:endParaRPr lang="ru-RU" dirty="0">
              <a:solidFill>
                <a:srgbClr val="FF0000"/>
              </a:solidFill>
              <a:latin typeface="Times New Roman" pitchFamily="18" charset="0"/>
              <a:cs typeface="Times New Roman" pitchFamily="18" charset="0"/>
            </a:endParaRPr>
          </a:p>
        </p:txBody>
      </p:sp>
      <p:pic>
        <p:nvPicPr>
          <p:cNvPr id="6" name="Picture 5" descr="C:\Users\User\Desktop\ВС-2 фота\тест вс -2\20141102_143506.jpg"/>
          <p:cNvPicPr>
            <a:picLocks noGrp="1" noChangeAspect="1" noChangeArrowheads="1"/>
          </p:cNvPicPr>
          <p:nvPr>
            <p:ph sz="half" idx="2"/>
          </p:nvPr>
        </p:nvPicPr>
        <p:blipFill>
          <a:blip r:embed="rId2" cstate="print"/>
          <a:stretch>
            <a:fillRect/>
          </a:stretch>
        </p:blipFill>
        <p:spPr bwMode="auto">
          <a:xfrm>
            <a:off x="5004048" y="1700808"/>
            <a:ext cx="3672408" cy="4176464"/>
          </a:xfrm>
          <a:prstGeom prst="rect">
            <a:avLst/>
          </a:prstGeom>
          <a:ln>
            <a:noFill/>
          </a:ln>
          <a:effectLst>
            <a:softEdge rad="112500"/>
          </a:effectLst>
        </p:spPr>
      </p:pic>
      <p:pic>
        <p:nvPicPr>
          <p:cNvPr id="1026" name="Picture 2" descr="C:\Users\HOME\Desktop\Ветеринарияфото\20180315_153142.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27770" y="3360862"/>
            <a:ext cx="2023964"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ME\Desktop\Новая папка\IMG-20180312-WA00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556792"/>
            <a:ext cx="3384376"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692696"/>
            <a:ext cx="8064896" cy="4851901"/>
          </a:xfrm>
        </p:spPr>
        <p:txBody>
          <a:bodyPr>
            <a:normAutofit lnSpcReduction="10000"/>
          </a:bodyPr>
          <a:lstStyle/>
          <a:p>
            <a:pPr marL="68580" indent="0" algn="just">
              <a:buNone/>
            </a:pPr>
            <a:r>
              <a:rPr lang="ru-RU" b="1" dirty="0" smtClean="0">
                <a:solidFill>
                  <a:schemeClr val="accent4"/>
                </a:solidFill>
                <a:latin typeface="Times New Roman" pitchFamily="18" charset="0"/>
                <a:cs typeface="Times New Roman" pitchFamily="18" charset="0"/>
              </a:rPr>
              <a:t>ҚР </a:t>
            </a:r>
            <a:r>
              <a:rPr lang="ru-RU" b="1" dirty="0" err="1">
                <a:solidFill>
                  <a:schemeClr val="accent4"/>
                </a:solidFill>
                <a:latin typeface="Times New Roman" pitchFamily="18" charset="0"/>
                <a:cs typeface="Times New Roman" pitchFamily="18" charset="0"/>
              </a:rPr>
              <a:t>Ауылшаруашылығы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министрлігінің</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мәліметтерінше</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соңғы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үш</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жылда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Дипломмен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ауылға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бағдарламасы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бойынша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ауылдық</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жерлерге</a:t>
            </a:r>
            <a:r>
              <a:rPr lang="ru-RU" b="1" dirty="0">
                <a:solidFill>
                  <a:schemeClr val="accent4"/>
                </a:solidFill>
                <a:latin typeface="Times New Roman" pitchFamily="18" charset="0"/>
                <a:cs typeface="Times New Roman" pitchFamily="18" charset="0"/>
              </a:rPr>
              <a:t> 20 </a:t>
            </a:r>
            <a:r>
              <a:rPr lang="ru-RU" b="1" dirty="0" err="1">
                <a:solidFill>
                  <a:schemeClr val="accent4"/>
                </a:solidFill>
                <a:latin typeface="Times New Roman" pitchFamily="18" charset="0"/>
                <a:cs typeface="Times New Roman" pitchFamily="18" charset="0"/>
              </a:rPr>
              <a:t>мыңнан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астам</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маман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келді</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Олардың</a:t>
            </a:r>
            <a:r>
              <a:rPr lang="ru-RU" b="1" dirty="0">
                <a:solidFill>
                  <a:schemeClr val="accent4"/>
                </a:solidFill>
                <a:latin typeface="Times New Roman" pitchFamily="18" charset="0"/>
                <a:cs typeface="Times New Roman" pitchFamily="18" charset="0"/>
              </a:rPr>
              <a:t> 75 </a:t>
            </a:r>
            <a:r>
              <a:rPr lang="ru-RU" b="1" dirty="0" err="1">
                <a:solidFill>
                  <a:schemeClr val="accent4"/>
                </a:solidFill>
                <a:latin typeface="Times New Roman" pitchFamily="18" charset="0"/>
                <a:cs typeface="Times New Roman" pitchFamily="18" charset="0"/>
              </a:rPr>
              <a:t>пайызы</a:t>
            </a:r>
            <a:r>
              <a:rPr lang="ru-RU" b="1" dirty="0">
                <a:solidFill>
                  <a:schemeClr val="accent4"/>
                </a:solidFill>
                <a:latin typeface="Times New Roman" pitchFamily="18" charset="0"/>
                <a:cs typeface="Times New Roman" pitchFamily="18" charset="0"/>
              </a:rPr>
              <a:t> - </a:t>
            </a:r>
            <a:r>
              <a:rPr lang="ru-RU" b="1" dirty="0" err="1">
                <a:solidFill>
                  <a:schemeClr val="accent4"/>
                </a:solidFill>
                <a:latin typeface="Times New Roman" pitchFamily="18" charset="0"/>
                <a:cs typeface="Times New Roman" pitchFamily="18" charset="0"/>
              </a:rPr>
              <a:t>білім</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саласының</a:t>
            </a:r>
            <a:r>
              <a:rPr lang="ru-RU" b="1" dirty="0">
                <a:solidFill>
                  <a:schemeClr val="accent4"/>
                </a:solidFill>
                <a:latin typeface="Times New Roman" pitchFamily="18" charset="0"/>
                <a:cs typeface="Times New Roman" pitchFamily="18" charset="0"/>
              </a:rPr>
              <a:t>, 20 </a:t>
            </a:r>
            <a:r>
              <a:rPr lang="ru-RU" b="1" dirty="0" err="1">
                <a:solidFill>
                  <a:schemeClr val="accent4"/>
                </a:solidFill>
                <a:latin typeface="Times New Roman" pitchFamily="18" charset="0"/>
                <a:cs typeface="Times New Roman" pitchFamily="18" charset="0"/>
              </a:rPr>
              <a:t>пайызы</a:t>
            </a:r>
            <a:r>
              <a:rPr lang="ru-RU" b="1" dirty="0">
                <a:solidFill>
                  <a:schemeClr val="accent4"/>
                </a:solidFill>
                <a:latin typeface="Times New Roman" pitchFamily="18" charset="0"/>
                <a:cs typeface="Times New Roman" pitchFamily="18" charset="0"/>
              </a:rPr>
              <a:t> - </a:t>
            </a:r>
            <a:r>
              <a:rPr lang="ru-RU" b="1" dirty="0" err="1">
                <a:solidFill>
                  <a:schemeClr val="accent4"/>
                </a:solidFill>
                <a:latin typeface="Times New Roman" pitchFamily="18" charset="0"/>
                <a:cs typeface="Times New Roman" pitchFamily="18" charset="0"/>
              </a:rPr>
              <a:t>денсаулық</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саласының</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қалған</a:t>
            </a:r>
            <a:r>
              <a:rPr lang="ru-RU" b="1" dirty="0">
                <a:solidFill>
                  <a:schemeClr val="accent4"/>
                </a:solidFill>
                <a:latin typeface="Times New Roman" pitchFamily="18" charset="0"/>
                <a:cs typeface="Times New Roman" pitchFamily="18" charset="0"/>
              </a:rPr>
              <a:t> 5 </a:t>
            </a:r>
            <a:r>
              <a:rPr lang="ru-RU" b="1" dirty="0" err="1">
                <a:solidFill>
                  <a:schemeClr val="accent4"/>
                </a:solidFill>
                <a:latin typeface="Times New Roman" pitchFamily="18" charset="0"/>
                <a:cs typeface="Times New Roman" pitchFamily="18" charset="0"/>
              </a:rPr>
              <a:t>пайызы</a:t>
            </a:r>
            <a:r>
              <a:rPr lang="ru-RU" b="1" dirty="0">
                <a:solidFill>
                  <a:schemeClr val="accent4"/>
                </a:solidFill>
                <a:latin typeface="Times New Roman" pitchFamily="18" charset="0"/>
                <a:cs typeface="Times New Roman" pitchFamily="18" charset="0"/>
              </a:rPr>
              <a:t> - </a:t>
            </a:r>
            <a:r>
              <a:rPr lang="ru-RU" b="1" dirty="0" err="1">
                <a:solidFill>
                  <a:schemeClr val="accent4"/>
                </a:solidFill>
                <a:latin typeface="Times New Roman" pitchFamily="18" charset="0"/>
                <a:cs typeface="Times New Roman" pitchFamily="18" charset="0"/>
              </a:rPr>
              <a:t>мәдениет</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әлеуметтік</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қорғау</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және</a:t>
            </a:r>
            <a:r>
              <a:rPr lang="ru-RU" b="1" dirty="0">
                <a:solidFill>
                  <a:schemeClr val="accent4"/>
                </a:solidFill>
                <a:latin typeface="Times New Roman" pitchFamily="18" charset="0"/>
                <a:cs typeface="Times New Roman" pitchFamily="18" charset="0"/>
              </a:rPr>
              <a:t> спорт </a:t>
            </a:r>
            <a:r>
              <a:rPr lang="ru-RU" b="1" dirty="0" err="1">
                <a:solidFill>
                  <a:schemeClr val="accent4"/>
                </a:solidFill>
                <a:latin typeface="Times New Roman" pitchFamily="18" charset="0"/>
                <a:cs typeface="Times New Roman" pitchFamily="18" charset="0"/>
              </a:rPr>
              <a:t>салаларының</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мамандары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Алдынғы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жылмен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салыстырғанда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ауылда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жұмыс</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істеуге</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ниет</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білдіргендердің</a:t>
            </a:r>
            <a:r>
              <a:rPr lang="ru-RU" b="1" dirty="0">
                <a:solidFill>
                  <a:schemeClr val="accent4"/>
                </a:solidFill>
                <a:latin typeface="Times New Roman" pitchFamily="18" charset="0"/>
                <a:cs typeface="Times New Roman" pitchFamily="18" charset="0"/>
              </a:rPr>
              <a:t> саны </a:t>
            </a:r>
            <a:r>
              <a:rPr lang="ru-RU" b="1" dirty="0" err="1">
                <a:solidFill>
                  <a:schemeClr val="accent4"/>
                </a:solidFill>
                <a:latin typeface="Times New Roman" pitchFamily="18" charset="0"/>
                <a:cs typeface="Times New Roman" pitchFamily="18" charset="0"/>
              </a:rPr>
              <a:t>шамамен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үш</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есеге</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өсті</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Алдағы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үш</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жылда</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ауылдық</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жерлерге</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тағы</a:t>
            </a:r>
            <a:r>
              <a:rPr lang="ru-RU" b="1" dirty="0">
                <a:solidFill>
                  <a:schemeClr val="accent4"/>
                </a:solidFill>
                <a:latin typeface="Times New Roman" pitchFamily="18" charset="0"/>
                <a:cs typeface="Times New Roman" pitchFamily="18" charset="0"/>
              </a:rPr>
              <a:t> 16 </a:t>
            </a:r>
            <a:r>
              <a:rPr lang="ru-RU" b="1" dirty="0" err="1">
                <a:solidFill>
                  <a:schemeClr val="accent4"/>
                </a:solidFill>
                <a:latin typeface="Times New Roman" pitchFamily="18" charset="0"/>
                <a:cs typeface="Times New Roman" pitchFamily="18" charset="0"/>
              </a:rPr>
              <a:t>мыңнан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астам</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жас</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маман</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аттанады</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деп</a:t>
            </a:r>
            <a:r>
              <a:rPr lang="ru-RU" b="1" dirty="0">
                <a:solidFill>
                  <a:schemeClr val="accent4"/>
                </a:solidFill>
                <a:latin typeface="Times New Roman" pitchFamily="18" charset="0"/>
                <a:cs typeface="Times New Roman" pitchFamily="18" charset="0"/>
              </a:rPr>
              <a:t> </a:t>
            </a:r>
            <a:r>
              <a:rPr lang="ru-RU" b="1" dirty="0" err="1">
                <a:solidFill>
                  <a:schemeClr val="accent4"/>
                </a:solidFill>
                <a:latin typeface="Times New Roman" pitchFamily="18" charset="0"/>
                <a:cs typeface="Times New Roman" pitchFamily="18" charset="0"/>
              </a:rPr>
              <a:t>күтілуде</a:t>
            </a:r>
            <a:r>
              <a:rPr lang="ru-RU" b="1" dirty="0">
                <a:solidFill>
                  <a:schemeClr val="accent4"/>
                </a:solidFill>
                <a:latin typeface="Times New Roman" pitchFamily="18" charset="0"/>
                <a:cs typeface="Times New Roman" pitchFamily="18" charset="0"/>
              </a:rPr>
              <a:t>.</a:t>
            </a:r>
          </a:p>
          <a:p>
            <a:pPr marL="68580" indent="0" algn="just">
              <a:buNone/>
            </a:pPr>
            <a:endParaRPr lang="ru-RU" b="1" dirty="0">
              <a:solidFill>
                <a:schemeClr val="accent4"/>
              </a:solidFill>
              <a:latin typeface="Times New Roman" pitchFamily="18" charset="0"/>
              <a:cs typeface="Times New Roman" pitchFamily="18" charset="0"/>
            </a:endParaRPr>
          </a:p>
        </p:txBody>
      </p:sp>
      <p:pic>
        <p:nvPicPr>
          <p:cNvPr id="4"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15"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056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43492" y="980728"/>
            <a:ext cx="7056900" cy="4851901"/>
          </a:xfrm>
        </p:spPr>
        <p:txBody>
          <a:bodyPr>
            <a:normAutofit fontScale="85000" lnSpcReduction="20000"/>
          </a:bodyPr>
          <a:lstStyle/>
          <a:p>
            <a:pPr marL="68580" indent="0" algn="just">
              <a:buNone/>
            </a:pP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Уақыт</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талабына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сай</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ауылды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соның</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ішінде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мал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шаруашылығын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дамытамыз</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десек</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алдымен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мал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дәрігерін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даярлау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оның</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мәртебесін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көтеру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мал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дәрігері</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қызметінің</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материалдық</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базасын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нығайту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ветеринарлық</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зертханаларды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ашу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мәселесі</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назардан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тыс</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қалмауы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тиіс</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Жоғарыда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айтылған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мәселелер</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шешілмей</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бұл</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тақырып</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күн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тәртібінен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түспейтіні</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сөзсіз</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b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b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Қазақ</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ұлттық</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аграрлық</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университетінен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жылда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250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жас</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ветеринар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мамандығын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алып</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шықса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оның</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80%-ы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мемлекеттік</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грантпен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оқығандар</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екен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Times New Roman" pitchFamily="18" charset="0"/>
                <a:cs typeface="Times New Roman" pitchFamily="18" charset="0"/>
              </a:rPr>
              <a:t>. </a:t>
            </a:r>
          </a:p>
        </p:txBody>
      </p:sp>
      <p:pic>
        <p:nvPicPr>
          <p:cNvPr id="4" name="Picture 5" descr="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138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9997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0015">
            <a:off x="2824626" y="3545039"/>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0015">
            <a:off x="566187" y="1794919"/>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estgif_narod_ru_5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0015">
            <a:off x="4449241" y="1031053"/>
            <a:ext cx="4319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sz="quarter" idx="1"/>
          </p:nvPr>
        </p:nvSpPr>
        <p:spPr>
          <a:xfrm>
            <a:off x="1043492" y="764704"/>
            <a:ext cx="6777317" cy="5067925"/>
          </a:xfrm>
        </p:spPr>
        <p:txBody>
          <a:bodyPr>
            <a:normAutofit fontScale="92500" lnSpcReduction="20000"/>
          </a:bodyPr>
          <a:lstStyle/>
          <a:p>
            <a:pPr marL="68580" indent="0" algn="just">
              <a:lnSpc>
                <a:spcPct val="150000"/>
              </a:lnSpc>
              <a:buNone/>
            </a:pPr>
            <a:r>
              <a:rPr lang="kk-KZ" sz="2800" i="1" dirty="0" smtClean="0">
                <a:ln w="18415" cmpd="sng">
                  <a:solidFill>
                    <a:schemeClr val="accent2"/>
                  </a:solidFill>
                  <a:prstDash val="solid"/>
                </a:ln>
                <a:solidFill>
                  <a:schemeClr val="accent2"/>
                </a:solidFill>
                <a:effectLst>
                  <a:outerShdw blurRad="63500" dir="3600000" algn="tl" rotWithShape="0">
                    <a:srgbClr val="000000">
                      <a:alpha val="70000"/>
                    </a:srgbClr>
                  </a:outerShdw>
                </a:effectLst>
                <a:latin typeface="Times New Roman" pitchFamily="18" charset="0"/>
                <a:cs typeface="Times New Roman" pitchFamily="18" charset="0"/>
              </a:rPr>
              <a:t>Заманның талабына сай қазіргі кезде түрлі мамандықтар кездеседі. Әр мамандықтың өз қиындығы мен қызығы болатыны сөзсіз. Сондықтан да мамандықты жүрегіңмен қалап, қыр-сырын түсіне білсең мамандығыңның білгір иесі болу қиын емес деп ойлаймын. </a:t>
            </a:r>
          </a:p>
          <a:p>
            <a:pPr marL="68580" indent="0" algn="just">
              <a:lnSpc>
                <a:spcPct val="150000"/>
              </a:lnSpc>
              <a:buNone/>
            </a:pPr>
            <a:r>
              <a:rPr lang="kk-KZ" sz="2800" i="1" dirty="0" smtClean="0">
                <a:ln w="18415" cmpd="sng">
                  <a:solidFill>
                    <a:schemeClr val="accent2"/>
                  </a:solidFill>
                  <a:prstDash val="solid"/>
                </a:ln>
                <a:solidFill>
                  <a:schemeClr val="accent2"/>
                </a:solidFill>
                <a:effectLst>
                  <a:outerShdw blurRad="63500" dir="3600000" algn="tl" rotWithShape="0">
                    <a:srgbClr val="000000">
                      <a:alpha val="70000"/>
                    </a:srgbClr>
                  </a:outerShdw>
                </a:effectLst>
                <a:latin typeface="Times New Roman" pitchFamily="18" charset="0"/>
                <a:cs typeface="Times New Roman" pitchFamily="18" charset="0"/>
              </a:rPr>
              <a:t>Ал негізіне келгенде «Ең қиын мамандық – адам болып қалу»...</a:t>
            </a:r>
            <a:endParaRPr lang="ru-RU" sz="2800" i="1" dirty="0">
              <a:ln w="18415" cmpd="sng">
                <a:solidFill>
                  <a:schemeClr val="accent2"/>
                </a:solidFill>
                <a:prstDash val="solid"/>
              </a:ln>
              <a:solidFill>
                <a:schemeClr val="accent2"/>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19789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3400" y="357166"/>
            <a:ext cx="7851648" cy="1357322"/>
          </a:xfrm>
        </p:spPr>
        <p:txBody>
          <a:bodyPr>
            <a:normAutofit fontScale="90000"/>
          </a:bodyPr>
          <a:lstStyle/>
          <a:p>
            <a:r>
              <a:rPr lang="kk-KZ" dirty="0" smtClean="0"/>
              <a:t>Ветеринарлы</a:t>
            </a:r>
            <a:r>
              <a:rPr lang="kk-KZ" dirty="0" smtClean="0"/>
              <a:t>қ</a:t>
            </a:r>
            <a:r>
              <a:rPr lang="kk-KZ" dirty="0"/>
              <a:t> </a:t>
            </a:r>
            <a:r>
              <a:rPr lang="kk-KZ" dirty="0" smtClean="0"/>
              <a:t>санитар</a:t>
            </a:r>
            <a:r>
              <a:rPr lang="kk-KZ" dirty="0" smtClean="0"/>
              <a:t/>
            </a:r>
            <a:br>
              <a:rPr lang="kk-KZ" dirty="0" smtClean="0"/>
            </a:br>
            <a:r>
              <a:rPr lang="kk-KZ" dirty="0" smtClean="0"/>
              <a:t>ВС-3 тобы</a:t>
            </a:r>
            <a:endParaRPr lang="ru-RU" dirty="0"/>
          </a:p>
        </p:txBody>
      </p:sp>
      <p:pic>
        <p:nvPicPr>
          <p:cNvPr id="1026" name="Picture 2" descr="D:\Desktop\Ветеринария\фото практика\IMG-20160126-WA0001.jpg"/>
          <p:cNvPicPr>
            <a:picLocks noChangeAspect="1" noChangeArrowheads="1"/>
          </p:cNvPicPr>
          <p:nvPr/>
        </p:nvPicPr>
        <p:blipFill>
          <a:blip r:embed="rId2"/>
          <a:srcRect/>
          <a:stretch>
            <a:fillRect/>
          </a:stretch>
        </p:blipFill>
        <p:spPr bwMode="auto">
          <a:xfrm>
            <a:off x="1000100" y="1785926"/>
            <a:ext cx="7143800" cy="4857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72816"/>
            <a:ext cx="8352928" cy="2401336"/>
          </a:xfrm>
        </p:spPr>
        <p:txBody>
          <a:bodyPr>
            <a:normAutofit/>
          </a:bodyPr>
          <a:lstStyle/>
          <a:p>
            <a:pPr algn="ctr"/>
            <a:r>
              <a:rPr lang="kk-K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reflection blurRad="6350" stA="55000" endA="50" endPos="85000" dist="60007" dir="5400000" sy="-100000" algn="bl" rotWithShape="0"/>
                </a:effectLst>
                <a:latin typeface="Times New Roman" pitchFamily="18" charset="0"/>
                <a:cs typeface="Times New Roman" pitchFamily="18" charset="0"/>
              </a:rPr>
              <a:t>Назарларыңызға рахмет</a:t>
            </a:r>
            <a:r>
              <a:rPr lang="kk-KZ"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reflection blurRad="6350" stA="55000" endA="50" endPos="85000" dist="60007" dir="5400000" sy="-100000" algn="bl" rotWithShape="0"/>
                </a:effectLst>
                <a:latin typeface="Times New Roman" pitchFamily="18" charset="0"/>
                <a:cs typeface="Times New Roman" pitchFamily="18" charset="0"/>
              </a:rPr>
              <a:t>!</a:t>
            </a: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reflection blurRad="6350" stA="55000" endA="50" endPos="85000" dist="60007" dir="5400000" sy="-100000" algn="bl" rotWithShape="0"/>
                </a:effectLst>
                <a:latin typeface="Times New Roman" pitchFamily="18" charset="0"/>
                <a:cs typeface="Times New Roman" pitchFamily="18" charset="0"/>
              </a:rPr>
              <a:t/>
            </a:r>
            <a:b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reflection blurRad="6350" stA="55000" endA="50" endPos="85000" dist="60007" dir="5400000" sy="-100000" algn="bl" rotWithShape="0"/>
                </a:effectLst>
                <a:latin typeface="Times New Roman" pitchFamily="18" charset="0"/>
                <a:cs typeface="Times New Roman" pitchFamily="18" charset="0"/>
              </a:rPr>
            </a:b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reflection blurRad="6350" stA="55000" endA="50" endPos="85000" dist="60007" dir="5400000" sy="-100000" algn="bl" rotWithShape="0"/>
              </a:effectLst>
              <a:latin typeface="Times New Roman" pitchFamily="18" charset="0"/>
              <a:cs typeface="Times New Roman" pitchFamily="18" charset="0"/>
            </a:endParaRPr>
          </a:p>
        </p:txBody>
      </p:sp>
      <p:pic>
        <p:nvPicPr>
          <p:cNvPr id="3"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15"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22530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157" y="5258278"/>
            <a:ext cx="990600" cy="12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6080" y="5241793"/>
            <a:ext cx="990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t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5243145"/>
            <a:ext cx="990600" cy="120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890" y="5258278"/>
            <a:ext cx="990600" cy="12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265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187624" y="1124744"/>
            <a:ext cx="6777317" cy="3771781"/>
          </a:xfrm>
        </p:spPr>
        <p:txBody>
          <a:bodyPr>
            <a:normAutofit lnSpcReduction="10000"/>
          </a:bodyPr>
          <a:lstStyle/>
          <a:p>
            <a:pPr marL="68580" indent="0" algn="just">
              <a:lnSpc>
                <a:spcPct val="150000"/>
              </a:lnSpc>
              <a:buNone/>
            </a:pPr>
            <a:r>
              <a:rPr lang="kk-KZ" sz="2800" b="1" i="1" dirty="0" smtClean="0">
                <a:latin typeface="Times New Roman" pitchFamily="18" charset="0"/>
                <a:cs typeface="Times New Roman" pitchFamily="18" charset="0"/>
              </a:rPr>
              <a:t>Біреу бала кезінде ғарышкер болуды, біреу ұшқыш, ал біреу аспаз болуды армандайды...</a:t>
            </a:r>
          </a:p>
          <a:p>
            <a:pPr marL="68580" indent="0" algn="just">
              <a:lnSpc>
                <a:spcPct val="150000"/>
              </a:lnSpc>
              <a:buNone/>
            </a:pPr>
            <a:r>
              <a:rPr lang="kk-KZ" sz="2800" b="1" i="1" dirty="0" smtClean="0">
                <a:latin typeface="Times New Roman" pitchFamily="18" charset="0"/>
                <a:cs typeface="Times New Roman" pitchFamily="18" charset="0"/>
              </a:rPr>
              <a:t>Дұрыс таңдауың – сенің жарқын болашағыңның кепілі. Сенің жарқын болашағың – еліңнің кемел келешегі. </a:t>
            </a:r>
            <a:endParaRPr lang="ru-RU" sz="2800" b="1" i="1" dirty="0">
              <a:latin typeface="Times New Roman" pitchFamily="18" charset="0"/>
              <a:cs typeface="Times New Roman" pitchFamily="18" charset="0"/>
            </a:endParaRPr>
          </a:p>
        </p:txBody>
      </p:sp>
      <p:pic>
        <p:nvPicPr>
          <p:cNvPr id="4" name="Picture 9" descr="book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797152"/>
            <a:ext cx="439261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617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4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43492" y="836712"/>
            <a:ext cx="7200916" cy="4995917"/>
          </a:xfrm>
        </p:spPr>
        <p:txBody>
          <a:bodyPr>
            <a:noAutofit/>
          </a:bodyPr>
          <a:lstStyle/>
          <a:p>
            <a:pPr marL="68580" indent="0" algn="just">
              <a:lnSpc>
                <a:spcPct val="150000"/>
              </a:lnSpc>
              <a:buNone/>
            </a:pPr>
            <a:r>
              <a:rPr lang="kk-KZ" b="1" dirty="0" smtClean="0">
                <a:effectLst>
                  <a:glow rad="228600">
                    <a:schemeClr val="accent4">
                      <a:satMod val="175000"/>
                      <a:alpha val="40000"/>
                    </a:schemeClr>
                  </a:glow>
                  <a:reflection blurRad="6350" stA="55000" endA="50" endPos="85000" dist="60007" dir="5400000" sy="-100000" algn="bl" rotWithShape="0"/>
                </a:effectLst>
                <a:latin typeface="Times New Roman" pitchFamily="18" charset="0"/>
                <a:cs typeface="Times New Roman" pitchFamily="18" charset="0"/>
              </a:rPr>
              <a:t>Кез келген іс мамандық емес. Еңбектің мамандық деп аталуының өзіндік шарттары бар:</a:t>
            </a:r>
          </a:p>
          <a:p>
            <a:pPr marL="525780" indent="-457200" algn="just">
              <a:lnSpc>
                <a:spcPct val="150000"/>
              </a:lnSpc>
              <a:buAutoNum type="arabicPeriod"/>
            </a:pPr>
            <a:r>
              <a:rPr lang="kk-KZ" b="1" dirty="0" smtClean="0">
                <a:effectLst>
                  <a:glow rad="228600">
                    <a:schemeClr val="accent4">
                      <a:satMod val="175000"/>
                      <a:alpha val="40000"/>
                    </a:schemeClr>
                  </a:glow>
                  <a:reflection blurRad="6350" stA="55000" endA="50" endPos="85000" dist="60007" dir="5400000" sy="-100000" algn="bl" rotWithShape="0"/>
                </a:effectLst>
                <a:latin typeface="Times New Roman" pitchFamily="18" charset="0"/>
                <a:cs typeface="Times New Roman" pitchFamily="18" charset="0"/>
              </a:rPr>
              <a:t>Маман атануыңыз үшін білім алып, қолыңызға сол саланың дипломын, куәлігін, аттестаты не сертификатын алуыңыз керек.</a:t>
            </a:r>
          </a:p>
          <a:p>
            <a:pPr marL="525780" indent="-457200" algn="just">
              <a:lnSpc>
                <a:spcPct val="150000"/>
              </a:lnSpc>
              <a:buAutoNum type="arabicPeriod"/>
            </a:pPr>
            <a:r>
              <a:rPr lang="kk-KZ" b="1" dirty="0" smtClean="0">
                <a:effectLst>
                  <a:glow rad="228600">
                    <a:schemeClr val="accent4">
                      <a:satMod val="175000"/>
                      <a:alpha val="40000"/>
                    </a:schemeClr>
                  </a:glow>
                  <a:reflection blurRad="6350" stA="55000" endA="50" endPos="85000" dist="60007" dir="5400000" sy="-100000" algn="bl" rotWithShape="0"/>
                </a:effectLst>
                <a:latin typeface="Times New Roman" pitchFamily="18" charset="0"/>
                <a:cs typeface="Times New Roman" pitchFamily="18" charset="0"/>
              </a:rPr>
              <a:t>Еңбегіңізге ақы төлену қажеттілігі.</a:t>
            </a:r>
            <a:endParaRPr lang="ru-RU" b="1" dirty="0">
              <a:effectLst>
                <a:glow rad="228600">
                  <a:schemeClr val="accent4">
                    <a:satMod val="175000"/>
                    <a:alpha val="40000"/>
                  </a:schemeClr>
                </a:glow>
                <a:reflection blurRad="6350" stA="55000" endA="50" endPos="85000" dist="60007" dir="5400000" sy="-100000" algn="bl" rotWithShape="0"/>
              </a:effectLst>
              <a:latin typeface="Times New Roman" pitchFamily="18" charset="0"/>
              <a:cs typeface="Times New Roman" pitchFamily="18" charset="0"/>
            </a:endParaRPr>
          </a:p>
        </p:txBody>
      </p:sp>
      <p:pic>
        <p:nvPicPr>
          <p:cNvPr id="4"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5249863"/>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249863"/>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5326" y="5249863"/>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249863"/>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t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15" y="5258278"/>
            <a:ext cx="2251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073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43492" y="1196752"/>
            <a:ext cx="6777317" cy="4635877"/>
          </a:xfrm>
        </p:spPr>
        <p:txBody>
          <a:bodyPr>
            <a:normAutofit/>
          </a:bodyPr>
          <a:lstStyle/>
          <a:p>
            <a:pPr marL="68580" indent="0" algn="just">
              <a:buNone/>
            </a:pPr>
            <a:r>
              <a:rPr lang="kk-KZ" sz="2800" b="1" i="1" cap="all" dirty="0" smtClean="0">
                <a:ln w="9000" cmpd="sng">
                  <a:solidFill>
                    <a:schemeClr val="accent4">
                      <a:shade val="50000"/>
                      <a:satMod val="120000"/>
                    </a:schemeClr>
                  </a:solidFill>
                  <a:prstDash val="solid"/>
                </a:ln>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Өз ісінің нағыз маманы атану екінің бірінің еншісіне бұйырмаған. Ол үшін ең алдымен мамандығыңызға деген махаббат керек. Махаббатпен істелген жұмыс қана нәтиже бермек. Бұл жағдайда адам жұмысқа ерекше құлшыныспен кірісіп, жұмысынан ләззат алады. </a:t>
            </a:r>
            <a:endParaRPr lang="ru-RU" sz="2800" b="1" i="1" cap="all" dirty="0">
              <a:ln w="9000" cmpd="sng">
                <a:solidFill>
                  <a:schemeClr val="accent4">
                    <a:shade val="50000"/>
                    <a:satMod val="120000"/>
                  </a:schemeClr>
                </a:solidFill>
                <a:prstDash val="solid"/>
              </a:ln>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bar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50038"/>
            <a:ext cx="91440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ar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849937" y="3355976"/>
            <a:ext cx="644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ar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ar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148013" y="3355976"/>
            <a:ext cx="644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6200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2" name="Заголовок 1"/>
          <p:cNvSpPr>
            <a:spLocks noGrp="1"/>
          </p:cNvSpPr>
          <p:nvPr>
            <p:ph type="title"/>
          </p:nvPr>
        </p:nvSpPr>
        <p:spPr/>
        <p:txBody>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28694"/>
          </a:xfrm>
        </p:spPr>
        <p:txBody>
          <a:bodyPr>
            <a:normAutofit fontScale="90000"/>
          </a:bodyPr>
          <a:lstStyle/>
          <a:p>
            <a:r>
              <a:rPr lang="kk-KZ" b="1" i="1" dirty="0" smtClean="0">
                <a:solidFill>
                  <a:schemeClr val="tx1"/>
                </a:solidFill>
                <a:latin typeface="Times New Roman" pitchFamily="18" charset="0"/>
                <a:cs typeface="Times New Roman" pitchFamily="18" charset="0"/>
              </a:rPr>
              <a:t>Қойды аусыл, туберкуллез ауруларына екпе жұмыстарын жүргізу барысында</a:t>
            </a:r>
            <a:r>
              <a:rPr lang="kk-KZ" dirty="0" smtClean="0"/>
              <a:t>.</a:t>
            </a:r>
            <a:endParaRPr lang="ru-RU" dirty="0"/>
          </a:p>
        </p:txBody>
      </p:sp>
      <p:pic>
        <p:nvPicPr>
          <p:cNvPr id="5" name="Содержимое 4" descr="SAM_0828.JPG"/>
          <p:cNvPicPr>
            <a:picLocks noGrp="1" noChangeAspect="1"/>
          </p:cNvPicPr>
          <p:nvPr>
            <p:ph sz="half" idx="1"/>
          </p:nvPr>
        </p:nvPicPr>
        <p:blipFill>
          <a:blip r:embed="rId2" cstate="print"/>
          <a:stretch>
            <a:fillRect/>
          </a:stretch>
        </p:blipFill>
        <p:spPr>
          <a:xfrm>
            <a:off x="301625" y="1913280"/>
            <a:ext cx="4038600" cy="3598177"/>
          </a:xfrm>
          <a:prstGeom prst="ellipse">
            <a:avLst/>
          </a:prstGeom>
          <a:ln>
            <a:noFill/>
          </a:ln>
          <a:effectLst>
            <a:softEdge rad="112500"/>
          </a:effectLst>
        </p:spPr>
      </p:pic>
      <p:pic>
        <p:nvPicPr>
          <p:cNvPr id="6" name="Содержимое 5" descr="SAM_0830.JPG"/>
          <p:cNvPicPr>
            <a:picLocks noGrp="1" noChangeAspect="1"/>
          </p:cNvPicPr>
          <p:nvPr>
            <p:ph sz="half" idx="2"/>
          </p:nvPr>
        </p:nvPicPr>
        <p:blipFill>
          <a:blip r:embed="rId3" cstate="print"/>
          <a:stretch>
            <a:fillRect/>
          </a:stretch>
        </p:blipFill>
        <p:spPr>
          <a:xfrm>
            <a:off x="4800600" y="1948597"/>
            <a:ext cx="4038600" cy="352754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kk-KZ" b="1" i="1" dirty="0" smtClean="0">
                <a:latin typeface="Times New Roman" pitchFamily="18" charset="0"/>
                <a:cs typeface="Times New Roman" pitchFamily="18" charset="0"/>
              </a:rPr>
              <a:t>Жасқа толмаған бұзауларға сырғалау жұмысы жүргізілді.</a:t>
            </a:r>
            <a:endParaRPr lang="ru-RU" b="1" i="1" dirty="0">
              <a:latin typeface="Times New Roman" pitchFamily="18" charset="0"/>
              <a:cs typeface="Times New Roman" pitchFamily="18" charset="0"/>
            </a:endParaRPr>
          </a:p>
        </p:txBody>
      </p:sp>
      <p:pic>
        <p:nvPicPr>
          <p:cNvPr id="8" name="Содержимое 7" descr="VaGC5mjvOfk.jpg"/>
          <p:cNvPicPr>
            <a:picLocks noGrp="1" noChangeAspect="1"/>
          </p:cNvPicPr>
          <p:nvPr>
            <p:ph sz="half" idx="1"/>
          </p:nvPr>
        </p:nvPicPr>
        <p:blipFill>
          <a:blip r:embed="rId2"/>
          <a:stretch>
            <a:fillRect/>
          </a:stretch>
        </p:blipFill>
        <p:spPr>
          <a:xfrm>
            <a:off x="565348" y="1371600"/>
            <a:ext cx="3511154" cy="4681538"/>
          </a:xfrm>
          <a:prstGeom prst="rect">
            <a:avLst/>
          </a:prstGeom>
        </p:spPr>
      </p:pic>
      <p:pic>
        <p:nvPicPr>
          <p:cNvPr id="9" name="Содержимое 8" descr="Up4fDe4EUWI.jpg"/>
          <p:cNvPicPr>
            <a:picLocks noGrp="1" noChangeAspect="1"/>
          </p:cNvPicPr>
          <p:nvPr>
            <p:ph sz="half" idx="2"/>
          </p:nvPr>
        </p:nvPicPr>
        <p:blipFill>
          <a:blip r:embed="rId3"/>
          <a:stretch>
            <a:fillRect/>
          </a:stretch>
        </p:blipFill>
        <p:spPr>
          <a:xfrm>
            <a:off x="4800600" y="2197894"/>
            <a:ext cx="4038600" cy="3028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42910" y="928670"/>
            <a:ext cx="2457440" cy="1643074"/>
          </a:xfrm>
        </p:spPr>
        <p:txBody>
          <a:bodyPr/>
          <a:lstStyle/>
          <a:p>
            <a:r>
              <a:rPr lang="kk-KZ" sz="3200" b="1" i="1" dirty="0" smtClean="0">
                <a:latin typeface="Times New Roman" pitchFamily="18" charset="0"/>
                <a:cs typeface="Times New Roman" pitchFamily="18" charset="0"/>
              </a:rPr>
              <a:t>Алғашқы акушерлік көмек.</a:t>
            </a:r>
            <a:endParaRPr lang="ru-RU" sz="3200" b="1" i="1" dirty="0">
              <a:latin typeface="Times New Roman" pitchFamily="18" charset="0"/>
              <a:cs typeface="Times New Roman" pitchFamily="18" charset="0"/>
            </a:endParaRPr>
          </a:p>
        </p:txBody>
      </p:sp>
      <p:sp>
        <p:nvSpPr>
          <p:cNvPr id="9" name="Текст 8"/>
          <p:cNvSpPr>
            <a:spLocks noGrp="1"/>
          </p:cNvSpPr>
          <p:nvPr>
            <p:ph type="body" idx="2"/>
          </p:nvPr>
        </p:nvSpPr>
        <p:spPr>
          <a:xfrm>
            <a:off x="685800" y="2643182"/>
            <a:ext cx="2743200" cy="3605218"/>
          </a:xfrm>
        </p:spPr>
        <p:txBody>
          <a:bodyPr>
            <a:noAutofit/>
          </a:bodyPr>
          <a:lstStyle/>
          <a:p>
            <a:r>
              <a:rPr lang="kk-KZ" sz="2400" b="1" dirty="0" smtClean="0">
                <a:solidFill>
                  <a:srgbClr val="7030A0"/>
                </a:solidFill>
              </a:rPr>
              <a:t>Туу мерзімі келген ірі-қараны бақылауға алып, Бекзатханның алғашқы акушерлік көмек көрсетуі.</a:t>
            </a:r>
            <a:endParaRPr lang="ru-RU" sz="2400" b="1" dirty="0">
              <a:solidFill>
                <a:srgbClr val="7030A0"/>
              </a:solidFill>
            </a:endParaRPr>
          </a:p>
        </p:txBody>
      </p:sp>
      <p:pic>
        <p:nvPicPr>
          <p:cNvPr id="10" name="Содержимое 9" descr="IMG_20161009_084829_066.jpg"/>
          <p:cNvPicPr>
            <a:picLocks noGrp="1" noChangeAspect="1"/>
          </p:cNvPicPr>
          <p:nvPr>
            <p:ph sz="quarter" idx="1"/>
          </p:nvPr>
        </p:nvPicPr>
        <p:blipFill>
          <a:blip r:embed="rId2" cstate="print"/>
          <a:stretch>
            <a:fillRect/>
          </a:stretch>
        </p:blipFill>
        <p:spPr>
          <a:xfrm>
            <a:off x="3387436" y="1283623"/>
            <a:ext cx="5112327" cy="421455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299</TotalTime>
  <Words>344</Words>
  <Application>Microsoft Office PowerPoint</Application>
  <PresentationFormat>Экран (4:3)</PresentationFormat>
  <Paragraphs>25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МАМАНДЫҒЫМ – МАҚТАНЫШЫМ! </vt:lpstr>
      <vt:lpstr>Ветеринарлық санитар ВС-3 тобы</vt:lpstr>
      <vt:lpstr>Презентация PowerPoint</vt:lpstr>
      <vt:lpstr>Презентация PowerPoint</vt:lpstr>
      <vt:lpstr>Презентация PowerPoint</vt:lpstr>
      <vt:lpstr>Презентация PowerPoint</vt:lpstr>
      <vt:lpstr>Қойды аусыл, туберкуллез ауруларына екпе жұмыстарын жүргізу барысында.</vt:lpstr>
      <vt:lpstr>Жасқа толмаған бұзауларға сырғалау жұмысы жүргізілді.</vt:lpstr>
      <vt:lpstr>Алғашқы акушерлік көмек.</vt:lpstr>
      <vt:lpstr>Презентация PowerPoint</vt:lpstr>
      <vt:lpstr>Презентация PowerPoint</vt:lpstr>
      <vt:lpstr>Мастер -класс</vt:lpstr>
      <vt:lpstr>Үй жануарларын бекіту</vt:lpstr>
      <vt:lpstr> “Біз таңдаған - мамандық “атты кәсіби шеберлік сайысы</vt:lpstr>
      <vt:lpstr> Мектеп оқушыларымен кездесу</vt:lpstr>
      <vt:lpstr>Студенттердің теорияны тәжірибемен ұштастыру кезеңі</vt:lpstr>
      <vt:lpstr>Презентация PowerPoint</vt:lpstr>
      <vt:lpstr>Презентация PowerPoint</vt:lpstr>
      <vt:lpstr>Презентация PowerPoint</vt:lpstr>
      <vt:lpstr>Назарларыңызға рахмет!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МАМАНДЫҒЫМ – МАҚТАНЫШЫМ! </dc:title>
  <dc:creator>PC</dc:creator>
  <cp:lastModifiedBy>Админ1</cp:lastModifiedBy>
  <cp:revision>34</cp:revision>
  <dcterms:created xsi:type="dcterms:W3CDTF">2013-04-13T12:24:37Z</dcterms:created>
  <dcterms:modified xsi:type="dcterms:W3CDTF">2018-07-03T11:28:41Z</dcterms:modified>
</cp:coreProperties>
</file>